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8"/>
  </p:notesMasterIdLst>
  <p:sldIdLst>
    <p:sldId id="256" r:id="rId2"/>
    <p:sldId id="266" r:id="rId3"/>
    <p:sldId id="260" r:id="rId4"/>
    <p:sldId id="259" r:id="rId5"/>
    <p:sldId id="265" r:id="rId6"/>
    <p:sldId id="263"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60" autoAdjust="0"/>
    <p:restoredTop sz="88438" autoAdjust="0"/>
  </p:normalViewPr>
  <p:slideViewPr>
    <p:cSldViewPr snapToGrid="0">
      <p:cViewPr varScale="1">
        <p:scale>
          <a:sx n="55" d="100"/>
          <a:sy n="55" d="100"/>
        </p:scale>
        <p:origin x="630" y="6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5CA586-3557-4985-BCD4-35EF5AC8B4A4}" type="datetimeFigureOut">
              <a:rPr lang="en-US" smtClean="0"/>
              <a:t>4/11/2017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60BE34-BC89-4C98-A56B-79B7A098D024}" type="slidenum">
              <a:rPr lang="en-US" smtClean="0"/>
              <a:t>‹#›</a:t>
            </a:fld>
            <a:endParaRPr lang="en-US"/>
          </a:p>
        </p:txBody>
      </p:sp>
    </p:spTree>
    <p:extLst>
      <p:ext uri="{BB962C8B-B14F-4D97-AF65-F5344CB8AC3E}">
        <p14:creationId xmlns:p14="http://schemas.microsoft.com/office/powerpoint/2010/main" val="33339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a:t>
            </a:fld>
            <a:endParaRPr lang="en-US"/>
          </a:p>
        </p:txBody>
      </p:sp>
    </p:spTree>
    <p:extLst>
      <p:ext uri="{BB962C8B-B14F-4D97-AF65-F5344CB8AC3E}">
        <p14:creationId xmlns:p14="http://schemas.microsoft.com/office/powerpoint/2010/main" val="3726884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Students who don't already have a Microsoft account (or do have one but need a new one because their existing account has already been used with an Azure Pass) will create a new Microsoft account in the first lab before activating their Azure Pass. A good way to</a:t>
            </a:r>
            <a:r>
              <a:rPr lang="en-US" baseline="0" dirty="0" smtClean="0"/>
              <a:t> introduce this slide is to say "Azure isn't free. But we want you to do your learning on Microsoft's dime, not on your own."</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3</a:t>
            </a:fld>
            <a:endParaRPr lang="en-US"/>
          </a:p>
        </p:txBody>
      </p:sp>
    </p:spTree>
    <p:extLst>
      <p:ext uri="{BB962C8B-B14F-4D97-AF65-F5344CB8AC3E}">
        <p14:creationId xmlns:p14="http://schemas.microsoft.com/office/powerpoint/2010/main" val="291522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4</a:t>
            </a:fld>
            <a:endParaRPr lang="en-US"/>
          </a:p>
        </p:txBody>
      </p:sp>
    </p:spTree>
    <p:extLst>
      <p:ext uri="{BB962C8B-B14F-4D97-AF65-F5344CB8AC3E}">
        <p14:creationId xmlns:p14="http://schemas.microsoft.com/office/powerpoint/2010/main" val="3288555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Remind people that they </a:t>
            </a:r>
            <a:r>
              <a:rPr lang="en-US" u="sng" baseline="0" dirty="0" smtClean="0"/>
              <a:t>must</a:t>
            </a:r>
            <a:r>
              <a:rPr lang="en-US" baseline="0" dirty="0" smtClean="0"/>
              <a:t> unzip the file and copy its contents into a local directory. Otherwise, they won't see any screen shots in the labs.</a:t>
            </a:r>
            <a:endParaRPr lang="en-US" dirty="0" smtClean="0"/>
          </a:p>
        </p:txBody>
      </p:sp>
      <p:sp>
        <p:nvSpPr>
          <p:cNvPr id="4" name="Slide Number Placeholder 3"/>
          <p:cNvSpPr>
            <a:spLocks noGrp="1"/>
          </p:cNvSpPr>
          <p:nvPr>
            <p:ph type="sldNum" sz="quarter" idx="10"/>
          </p:nvPr>
        </p:nvSpPr>
        <p:spPr/>
        <p:txBody>
          <a:bodyPr/>
          <a:lstStyle/>
          <a:p>
            <a:fld id="{BC60BE34-BC89-4C98-A56B-79B7A098D024}" type="slidenum">
              <a:rPr lang="en-US" smtClean="0"/>
              <a:t>5</a:t>
            </a:fld>
            <a:endParaRPr lang="en-US"/>
          </a:p>
        </p:txBody>
      </p:sp>
    </p:spTree>
    <p:extLst>
      <p:ext uri="{BB962C8B-B14F-4D97-AF65-F5344CB8AC3E}">
        <p14:creationId xmlns:p14="http://schemas.microsoft.com/office/powerpoint/2010/main" val="9342349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318639047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90139151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36324493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70861761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8625862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412208517"/>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380641474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a:t>
            </a:r>
            <a:r>
              <a:rPr lang="en-US" sz="700" dirty="0" smtClean="0">
                <a:gradFill>
                  <a:gsLst>
                    <a:gs pos="0">
                      <a:srgbClr val="292929"/>
                    </a:gs>
                    <a:gs pos="100000">
                      <a:srgbClr val="292929"/>
                    </a:gs>
                  </a:gsLst>
                  <a:lin ang="5400000" scaled="0"/>
                </a:gradFill>
                <a:cs typeface="Segoe UI" pitchFamily="34" charset="0"/>
              </a:rPr>
              <a:t>201</a:t>
            </a:r>
            <a:r>
              <a:rPr lang="en-US" altLang="zh-CN" sz="700" dirty="0" smtClean="0">
                <a:gradFill>
                  <a:gsLst>
                    <a:gs pos="0">
                      <a:srgbClr val="292929"/>
                    </a:gs>
                    <a:gs pos="100000">
                      <a:srgbClr val="292929"/>
                    </a:gs>
                  </a:gsLst>
                  <a:lin ang="5400000" scaled="0"/>
                </a:gradFill>
                <a:cs typeface="Segoe UI" pitchFamily="34" charset="0"/>
              </a:rPr>
              <a:t>6</a:t>
            </a:r>
            <a:r>
              <a:rPr lang="en-US" sz="700" dirty="0" smtClean="0">
                <a:gradFill>
                  <a:gsLst>
                    <a:gs pos="0">
                      <a:srgbClr val="292929"/>
                    </a:gs>
                    <a:gs pos="100000">
                      <a:srgbClr val="292929"/>
                    </a:gs>
                  </a:gsLst>
                  <a:lin ang="5400000" scaled="0"/>
                </a:gradFill>
                <a:cs typeface="Segoe UI" pitchFamily="34" charset="0"/>
              </a:rPr>
              <a:t> </a:t>
            </a:r>
            <a:r>
              <a:rPr lang="en-US" sz="700" dirty="0">
                <a:gradFill>
                  <a:gsLst>
                    <a:gs pos="0">
                      <a:srgbClr val="292929"/>
                    </a:gs>
                    <a:gs pos="100000">
                      <a:srgbClr val="292929"/>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977446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021100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9238301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28200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14551538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9472964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smtClean="0">
                <a:solidFill>
                  <a:schemeClr val="bg1"/>
                </a:solidFill>
                <a:latin typeface="Segoe UI Light" panose="020B0502040204020203" pitchFamily="34" charset="0"/>
              </a:rPr>
              <a:t>Microsoft Azure </a:t>
            </a:r>
            <a:r>
              <a:rPr lang="en-US" sz="4000" dirty="0">
                <a:solidFill>
                  <a:schemeClr val="bg1"/>
                </a:solidFill>
                <a:latin typeface="Segoe UI Light" panose="020B0502040204020203" pitchFamily="34" charset="0"/>
              </a:rPr>
              <a:t>for Research </a:t>
            </a:r>
          </a:p>
          <a:p>
            <a:r>
              <a:rPr lang="en-US" sz="2400" dirty="0">
                <a:solidFill>
                  <a:schemeClr val="bg1"/>
                </a:solidFill>
              </a:rPr>
              <a:t>Accelerate the Speed of Scientific Discovery </a:t>
            </a:r>
          </a:p>
          <a:p>
            <a:pPr>
              <a:lnSpc>
                <a:spcPct val="90000"/>
              </a:lnSpc>
              <a:spcBef>
                <a:spcPct val="20000"/>
              </a:spcBef>
              <a:buClr>
                <a:srgbClr val="4E90CD"/>
              </a:buClr>
              <a:buSzPct val="120000"/>
            </a:pPr>
            <a:endParaRPr lang="en-US" sz="3200" dirty="0" err="1">
              <a:solidFill>
                <a:schemeClr val="bg1"/>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Microsoft A</a:t>
            </a:r>
            <a:r>
              <a:rPr lang="en-US" sz="2000" kern="1800" baseline="30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zure </a:t>
            </a:r>
            <a:r>
              <a:rPr lang="en-US" sz="2000"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kern="16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a:t>
            </a:r>
            <a:r>
              <a:rPr lang="en-US" sz="3200" baseline="30000" dirty="0" smtClean="0">
                <a:solidFill>
                  <a:srgbClr val="C60651"/>
                </a:solidFill>
                <a:latin typeface="Segoe UI Semibold" panose="020B0702040204020203" pitchFamily="34" charset="0"/>
              </a:rPr>
              <a:t>Microsoft Azure </a:t>
            </a:r>
            <a:r>
              <a:rPr lang="en-US" sz="3200" baseline="30000" dirty="0">
                <a:solidFill>
                  <a:srgbClr val="C60651"/>
                </a:solidFill>
                <a:latin typeface="Segoe UI Semibold" panose="020B0702040204020203" pitchFamily="34" charset="0"/>
              </a:rPr>
              <a:t>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latin typeface="Segoe UI" panose="020B0502040204020203" pitchFamily="34" charset="0"/>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a:t>
            </a:r>
            <a:r>
              <a:rPr lang="en-US" sz="2000" baseline="30000" dirty="0" smtClean="0">
                <a:solidFill>
                  <a:srgbClr val="717073"/>
                </a:solidFill>
              </a:rPr>
              <a:t>Microsoft </a:t>
            </a:r>
            <a:r>
              <a:rPr lang="en-US" sz="2000" baseline="30000" dirty="0">
                <a:solidFill>
                  <a:srgbClr val="717073"/>
                </a:solidFill>
              </a:rPr>
              <a:t>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9399644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smtClean="0"/>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smtClean="0"/>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smtClean="0"/>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smtClean="0"/>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46026477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smtClean="0"/>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smtClean="0"/>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smtClean="0"/>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smtClean="0"/>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97445253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smtClean="0"/>
              <a:t>Click to edit Master text styles</a:t>
            </a:r>
          </a:p>
          <a:p>
            <a:pPr marL="403104" lvl="1" indent="-403104" algn="l" defTabSz="914089" rtl="0" eaLnBrk="1" latinLnBrk="0" hangingPunct="1">
              <a:lnSpc>
                <a:spcPct val="90000"/>
              </a:lnSpc>
              <a:spcBef>
                <a:spcPct val="20000"/>
              </a:spcBef>
              <a:buSzPct val="80000"/>
            </a:pPr>
            <a:r>
              <a:rPr lang="en-US" smtClean="0"/>
              <a:t>Second level</a:t>
            </a:r>
          </a:p>
          <a:p>
            <a:pPr marL="403104" lvl="2" indent="-403104" algn="l" defTabSz="914089" rtl="0" eaLnBrk="1" latinLnBrk="0" hangingPunct="1">
              <a:lnSpc>
                <a:spcPct val="90000"/>
              </a:lnSpc>
              <a:spcBef>
                <a:spcPct val="20000"/>
              </a:spcBef>
              <a:buSzPct val="80000"/>
            </a:pPr>
            <a:r>
              <a:rPr lang="en-US" smtClean="0"/>
              <a:t>Third level</a:t>
            </a:r>
          </a:p>
          <a:p>
            <a:pPr marL="403104" lvl="3" indent="-403104" algn="l" defTabSz="914089" rtl="0" eaLnBrk="1" latinLnBrk="0" hangingPunct="1">
              <a:lnSpc>
                <a:spcPct val="90000"/>
              </a:lnSpc>
              <a:spcBef>
                <a:spcPct val="20000"/>
              </a:spcBef>
              <a:buSzPct val="80000"/>
            </a:pPr>
            <a:r>
              <a:rPr lang="en-US" smtClean="0"/>
              <a:t>Fourth level</a:t>
            </a:r>
          </a:p>
          <a:p>
            <a:pPr marL="403104" lvl="4" indent="-403104" algn="l" defTabSz="914089" rtl="0" eaLnBrk="1" latinLnBrk="0" hangingPunct="1">
              <a:lnSpc>
                <a:spcPct val="90000"/>
              </a:lnSpc>
              <a:spcBef>
                <a:spcPct val="20000"/>
              </a:spcBef>
              <a:buSzPct val="80000"/>
            </a:pPr>
            <a:r>
              <a:rPr lang="en-US" smtClean="0"/>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3426597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46524604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98901942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07591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smtClean="0"/>
              <a:t>Click to edit Master text styles</a:t>
            </a:r>
          </a:p>
          <a:p>
            <a:pPr marL="3174" lvl="1" indent="0" algn="l" defTabSz="91408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246796030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4186172"/>
      </p:ext>
    </p:extLst>
  </p:cSld>
  <p:clrMap bg1="lt1" tx1="dk1" bg2="lt2" tx2="dk2" accent1="accent1" accent2="accent2" accent3="accent3" accent4="accent4" accent5="accent5" accent6="accent6" hlink="hlink" folHlink="folHlink"/>
  <p:sldLayoutIdLst>
    <p:sldLayoutId id="2147483681" r:id="rId1"/>
    <p:sldLayoutId id="214748370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blogs.msdn.microsoft.com/azure_4_research/" TargetMode="External"/><Relationship Id="rId2" Type="http://schemas.openxmlformats.org/officeDocument/2006/relationships/hyperlink" Target="https://azure4research.azurewebsites.net/proposa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250" y="2234114"/>
            <a:ext cx="10964538" cy="1359196"/>
          </a:xfrm>
        </p:spPr>
        <p:txBody>
          <a:bodyPr/>
          <a:lstStyle/>
          <a:p>
            <a:r>
              <a:rPr lang="en-US" dirty="0" smtClean="0"/>
              <a:t>Welcome to</a:t>
            </a:r>
            <a:br>
              <a:rPr lang="en-US" dirty="0" smtClean="0"/>
            </a:br>
            <a:r>
              <a:rPr lang="en-US" sz="5400" dirty="0" smtClean="0"/>
              <a:t>Microsoft Azure for Research Training!</a:t>
            </a:r>
            <a:endParaRPr lang="en-US" dirty="0"/>
          </a:p>
        </p:txBody>
      </p:sp>
      <p:sp>
        <p:nvSpPr>
          <p:cNvPr id="3" name="Text Placeholder 2"/>
          <p:cNvSpPr>
            <a:spLocks noGrp="1"/>
          </p:cNvSpPr>
          <p:nvPr>
            <p:ph type="body" sz="quarter" idx="11"/>
          </p:nvPr>
        </p:nvSpPr>
        <p:spPr>
          <a:xfrm>
            <a:off x="519250" y="4612344"/>
            <a:ext cx="5455754" cy="332270"/>
          </a:xfrm>
        </p:spPr>
        <p:txBody>
          <a:bodyPr/>
          <a:lstStyle/>
          <a:p>
            <a:r>
              <a:rPr lang="en-US" dirty="0" smtClean="0"/>
              <a:t>Microsoft Research</a:t>
            </a:r>
            <a:endParaRPr lang="en-US" dirty="0"/>
          </a:p>
        </p:txBody>
      </p:sp>
    </p:spTree>
    <p:extLst>
      <p:ext uri="{BB962C8B-B14F-4D97-AF65-F5344CB8AC3E}">
        <p14:creationId xmlns:p14="http://schemas.microsoft.com/office/powerpoint/2010/main" val="93691269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Azure for Research</a:t>
            </a:r>
            <a:endParaRPr lang="en-US" dirty="0"/>
          </a:p>
        </p:txBody>
      </p:sp>
      <p:sp>
        <p:nvSpPr>
          <p:cNvPr id="3" name="Content Placeholder 2"/>
          <p:cNvSpPr>
            <a:spLocks noGrp="1"/>
          </p:cNvSpPr>
          <p:nvPr>
            <p:ph idx="1"/>
          </p:nvPr>
        </p:nvSpPr>
        <p:spPr>
          <a:xfrm>
            <a:off x="519248" y="1447800"/>
            <a:ext cx="11357678" cy="4880054"/>
          </a:xfrm>
        </p:spPr>
        <p:txBody>
          <a:bodyPr/>
          <a:lstStyle/>
          <a:p>
            <a:r>
              <a:rPr lang="en-US" dirty="0" smtClean="0"/>
              <a:t>Use the cloud to empower your research</a:t>
            </a:r>
          </a:p>
          <a:p>
            <a:pPr lvl="1"/>
            <a:r>
              <a:rPr lang="en-US" dirty="0" smtClean="0"/>
              <a:t>HPC clusters</a:t>
            </a:r>
          </a:p>
          <a:p>
            <a:pPr lvl="1"/>
            <a:r>
              <a:rPr lang="en-US" dirty="0" smtClean="0"/>
              <a:t>Hadoop and Spark clusters</a:t>
            </a:r>
          </a:p>
          <a:p>
            <a:pPr lvl="1"/>
            <a:r>
              <a:rPr lang="en-US" dirty="0"/>
              <a:t>M</a:t>
            </a:r>
            <a:r>
              <a:rPr lang="en-US" dirty="0" smtClean="0"/>
              <a:t>achine learning, stream analytics, and more</a:t>
            </a:r>
          </a:p>
          <a:p>
            <a:r>
              <a:rPr lang="en-US" dirty="0" smtClean="0"/>
              <a:t>Apply for Microsoft Azure for Research awards</a:t>
            </a:r>
          </a:p>
          <a:p>
            <a:pPr lvl="1"/>
            <a:r>
              <a:rPr lang="en-US" dirty="0" smtClean="0"/>
              <a:t>Large allocations of cloud computing credits</a:t>
            </a:r>
          </a:p>
          <a:p>
            <a:pPr lvl="1"/>
            <a:r>
              <a:rPr lang="en-US" dirty="0"/>
              <a:t>Submit </a:t>
            </a:r>
            <a:r>
              <a:rPr lang="en-US" dirty="0" smtClean="0"/>
              <a:t>RFP </a:t>
            </a:r>
            <a:r>
              <a:rPr lang="en-US" dirty="0"/>
              <a:t>at </a:t>
            </a:r>
            <a:r>
              <a:rPr lang="en-US" dirty="0">
                <a:hlinkClick r:id="rId2"/>
              </a:rPr>
              <a:t>https://azure4research.azurewebsites.net/proposal</a:t>
            </a:r>
            <a:r>
              <a:rPr lang="en-US" dirty="0" smtClean="0">
                <a:hlinkClick r:id="rId2"/>
              </a:rPr>
              <a:t>/</a:t>
            </a:r>
            <a:endParaRPr lang="en-US" dirty="0" smtClean="0"/>
          </a:p>
          <a:p>
            <a:r>
              <a:rPr lang="en-US" dirty="0" smtClean="0"/>
              <a:t>Keep an eye on </a:t>
            </a:r>
            <a:r>
              <a:rPr lang="en-US" dirty="0"/>
              <a:t>our blog at </a:t>
            </a:r>
            <a:r>
              <a:rPr lang="en-US" dirty="0">
                <a:hlinkClick r:id="rId3"/>
              </a:rPr>
              <a:t>https://blogs.msdn.microsoft.com/azure_4_research</a:t>
            </a:r>
            <a:r>
              <a:rPr lang="en-US" dirty="0" smtClean="0">
                <a:hlinkClick r:id="rId3"/>
              </a:rPr>
              <a:t>/</a:t>
            </a:r>
            <a:endParaRPr lang="en-US" dirty="0" smtClean="0"/>
          </a:p>
          <a:p>
            <a:endParaRPr lang="en-US" dirty="0"/>
          </a:p>
        </p:txBody>
      </p:sp>
    </p:spTree>
    <p:extLst>
      <p:ext uri="{BB962C8B-B14F-4D97-AF65-F5344CB8AC3E}">
        <p14:creationId xmlns:p14="http://schemas.microsoft.com/office/powerpoint/2010/main" val="429229889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Pass</a:t>
            </a:r>
            <a:endParaRPr lang="en-US" dirty="0"/>
          </a:p>
        </p:txBody>
      </p:sp>
      <p:sp>
        <p:nvSpPr>
          <p:cNvPr id="3" name="Content Placeholder 2"/>
          <p:cNvSpPr>
            <a:spLocks noGrp="1"/>
          </p:cNvSpPr>
          <p:nvPr>
            <p:ph idx="1"/>
          </p:nvPr>
        </p:nvSpPr>
        <p:spPr>
          <a:xfrm>
            <a:off x="519248" y="1447800"/>
            <a:ext cx="11151916" cy="4135491"/>
          </a:xfrm>
        </p:spPr>
        <p:txBody>
          <a:bodyPr/>
          <a:lstStyle/>
          <a:p>
            <a:r>
              <a:rPr lang="en-US" dirty="0" smtClean="0"/>
              <a:t>Each of you receives an activation code for an Azure Pass</a:t>
            </a:r>
          </a:p>
          <a:p>
            <a:endParaRPr lang="en-US" dirty="0"/>
          </a:p>
          <a:p>
            <a:endParaRPr lang="en-US" dirty="0" smtClean="0"/>
          </a:p>
          <a:p>
            <a:endParaRPr lang="en-US" dirty="0" smtClean="0"/>
          </a:p>
          <a:p>
            <a:endParaRPr lang="en-US" dirty="0" smtClean="0"/>
          </a:p>
          <a:p>
            <a:r>
              <a:rPr lang="en-US" dirty="0" smtClean="0"/>
              <a:t>Good for $500 in Azure credits for one month</a:t>
            </a:r>
          </a:p>
          <a:p>
            <a:r>
              <a:rPr lang="en-US" dirty="0" smtClean="0"/>
              <a:t>In the first hands-on lab, you will activate your Azure Pass and associate it with a Microsoft account</a:t>
            </a:r>
          </a:p>
        </p:txBody>
      </p:sp>
      <p:sp>
        <p:nvSpPr>
          <p:cNvPr id="4" name="Rectangle 3"/>
          <p:cNvSpPr/>
          <p:nvPr/>
        </p:nvSpPr>
        <p:spPr bwMode="auto">
          <a:xfrm>
            <a:off x="2448116" y="2529245"/>
            <a:ext cx="7294180" cy="987972"/>
          </a:xfrm>
          <a:prstGeom prst="rect">
            <a:avLst/>
          </a:prstGeom>
          <a:solidFill>
            <a:schemeClr val="bg1"/>
          </a:solidFill>
          <a:ln>
            <a:solidFill>
              <a:schemeClr val="bg1">
                <a:lumMod val="6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solidFill>
                  <a:schemeClr val="tx1">
                    <a:lumMod val="75000"/>
                    <a:lumOff val="25000"/>
                  </a:schemeClr>
                </a:solidFill>
              </a:rPr>
              <a:t>MCAMUOT86AXF2X</a:t>
            </a:r>
          </a:p>
        </p:txBody>
      </p:sp>
    </p:spTree>
    <p:extLst>
      <p:ext uri="{BB962C8B-B14F-4D97-AF65-F5344CB8AC3E}">
        <p14:creationId xmlns:p14="http://schemas.microsoft.com/office/powerpoint/2010/main" val="81030027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641"/>
          </a:xfrm>
        </p:spPr>
        <p:txBody>
          <a:bodyPr/>
          <a:lstStyle/>
          <a:p>
            <a:r>
              <a:rPr lang="en-US" dirty="0" smtClean="0"/>
              <a:t>Course Agenda</a:t>
            </a:r>
            <a:endParaRPr lang="en-US" dirty="0"/>
          </a:p>
        </p:txBody>
      </p:sp>
      <p:sp>
        <p:nvSpPr>
          <p:cNvPr id="3" name="Text Placeholder 2"/>
          <p:cNvSpPr>
            <a:spLocks noGrp="1"/>
          </p:cNvSpPr>
          <p:nvPr>
            <p:ph type="body" sz="quarter" idx="11"/>
          </p:nvPr>
        </p:nvSpPr>
        <p:spPr>
          <a:xfrm>
            <a:off x="3609180" y="1927974"/>
            <a:ext cx="7733490" cy="3711785"/>
          </a:xfrm>
        </p:spPr>
        <p:txBody>
          <a:bodyPr/>
          <a:lstStyle/>
          <a:p>
            <a:r>
              <a:rPr lang="en-US" sz="2800" dirty="0" smtClean="0"/>
              <a:t>Azure Overview</a:t>
            </a:r>
          </a:p>
          <a:p>
            <a:r>
              <a:rPr lang="en-US" sz="2800" dirty="0"/>
              <a:t>Azure Storage</a:t>
            </a:r>
          </a:p>
          <a:p>
            <a:r>
              <a:rPr lang="en-US" sz="2800" dirty="0" smtClean="0"/>
              <a:t>Azure </a:t>
            </a:r>
            <a:r>
              <a:rPr lang="en-US" sz="2800" dirty="0"/>
              <a:t>Machine Learning</a:t>
            </a:r>
          </a:p>
          <a:p>
            <a:r>
              <a:rPr lang="en-US" sz="2800" dirty="0" smtClean="0"/>
              <a:t>Apache Spark on Azure HDInsight</a:t>
            </a:r>
            <a:endParaRPr lang="en-US" sz="2800" dirty="0"/>
          </a:p>
          <a:p>
            <a:r>
              <a:rPr lang="en-US" sz="2800" dirty="0"/>
              <a:t>Azure </a:t>
            </a:r>
            <a:r>
              <a:rPr lang="en-US" sz="2800" dirty="0" smtClean="0"/>
              <a:t>Container </a:t>
            </a:r>
            <a:r>
              <a:rPr lang="en-US" sz="2800" dirty="0"/>
              <a:t>Service (Docker)</a:t>
            </a:r>
          </a:p>
          <a:p>
            <a:r>
              <a:rPr lang="en-US" sz="2800" dirty="0" smtClean="0"/>
              <a:t>Azure Data Lake</a:t>
            </a:r>
            <a:endParaRPr lang="en-US" sz="2800" dirty="0"/>
          </a:p>
        </p:txBody>
      </p:sp>
      <p:sp>
        <p:nvSpPr>
          <p:cNvPr id="4" name="Text Placeholder 2"/>
          <p:cNvSpPr txBox="1">
            <a:spLocks/>
          </p:cNvSpPr>
          <p:nvPr/>
        </p:nvSpPr>
        <p:spPr>
          <a:xfrm>
            <a:off x="4656810" y="5762021"/>
            <a:ext cx="6947121" cy="572464"/>
          </a:xfrm>
          <a:prstGeom prst="rect">
            <a:avLst/>
          </a:prstGeom>
        </p:spPr>
        <p:txBody>
          <a:bodyPr vert="horz" wrap="square" lIns="182880" tIns="182880" rIns="0" bIns="0" rtlCol="0" anchor="ctr" anchorCtr="0">
            <a:spAutoFit/>
          </a:bodyPr>
          <a:lstStyle>
            <a:lvl1pPr marL="574503" indent="-571329" algn="l" defTabSz="914089" rtl="0" eaLnBrk="1" latinLnBrk="0" hangingPunct="1">
              <a:lnSpc>
                <a:spcPct val="90000"/>
              </a:lnSpc>
              <a:spcBef>
                <a:spcPct val="20000"/>
              </a:spcBef>
              <a:spcAft>
                <a:spcPts val="1200"/>
              </a:spcAft>
              <a:buSzPct val="80000"/>
              <a:buFont typeface="Arial" pitchFamily="34" charset="0"/>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lang="en-US" sz="2399" kern="1200" spc="-50" baseline="0" dirty="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gn="r"/>
            <a:r>
              <a:rPr lang="en-US" sz="2800" i="1" dirty="0" smtClean="0"/>
              <a:t> Almost all hands-on labs!</a:t>
            </a:r>
            <a:endParaRPr lang="en-US" sz="2800" i="1" dirty="0"/>
          </a:p>
        </p:txBody>
      </p:sp>
    </p:spTree>
    <p:extLst>
      <p:ext uri="{BB962C8B-B14F-4D97-AF65-F5344CB8AC3E}">
        <p14:creationId xmlns:p14="http://schemas.microsoft.com/office/powerpoint/2010/main" val="68366157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06510" y="0"/>
            <a:ext cx="6085490" cy="6858000"/>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TextBox 4"/>
          <p:cNvSpPr txBox="1"/>
          <p:nvPr/>
        </p:nvSpPr>
        <p:spPr>
          <a:xfrm>
            <a:off x="6632666" y="567414"/>
            <a:ext cx="5201982" cy="3348609"/>
          </a:xfrm>
          <a:prstGeom prst="rect">
            <a:avLst/>
          </a:prstGeom>
          <a:noFill/>
        </p:spPr>
        <p:txBody>
          <a:bodyPr wrap="square" lIns="0" tIns="0" rIns="0" bIns="0" rtlCol="0">
            <a:spAutoFit/>
          </a:bodyPr>
          <a:lstStyle/>
          <a:p>
            <a:pPr algn="ctr">
              <a:lnSpc>
                <a:spcPct val="90000"/>
              </a:lnSpc>
              <a:spcBef>
                <a:spcPct val="20000"/>
              </a:spcBef>
              <a:buSzPct val="80000"/>
            </a:pPr>
            <a:r>
              <a:rPr lang="en-US" sz="7200" dirty="0" smtClean="0">
                <a:solidFill>
                  <a:schemeClr val="bg1"/>
                </a:solidFill>
                <a:cs typeface="Segoe UI Light" panose="020B0502040204020203" pitchFamily="34" charset="0"/>
              </a:rPr>
              <a:t>Download the Labs</a:t>
            </a:r>
          </a:p>
          <a:p>
            <a:pPr algn="ctr">
              <a:lnSpc>
                <a:spcPct val="90000"/>
              </a:lnSpc>
              <a:spcBef>
                <a:spcPct val="20000"/>
              </a:spcBef>
              <a:buSzPct val="80000"/>
            </a:pPr>
            <a:endParaRPr lang="en-US" sz="4000" dirty="0" smtClean="0">
              <a:solidFill>
                <a:schemeClr val="bg1"/>
              </a:solidFill>
              <a:cs typeface="Segoe UI Light" panose="020B0502040204020203" pitchFamily="34" charset="0"/>
            </a:endParaRPr>
          </a:p>
          <a:p>
            <a:pPr algn="ctr">
              <a:lnSpc>
                <a:spcPct val="90000"/>
              </a:lnSpc>
              <a:spcBef>
                <a:spcPct val="20000"/>
              </a:spcBef>
              <a:buSzPct val="80000"/>
            </a:pPr>
            <a:r>
              <a:rPr lang="en-US" sz="4000" dirty="0">
                <a:solidFill>
                  <a:schemeClr val="bg1"/>
                </a:solidFill>
                <a:cs typeface="Segoe UI Light" panose="020B0502040204020203" pitchFamily="34" charset="0"/>
              </a:rPr>
              <a:t>https://aka.ms/dslab </a:t>
            </a:r>
            <a:endParaRPr lang="en-US" sz="4000" dirty="0" smtClean="0">
              <a:solidFill>
                <a:schemeClr val="bg1"/>
              </a:solidFill>
              <a:cs typeface="Segoe UI Light" panose="020B0502040204020203" pitchFamily="34" charset="0"/>
            </a:endParaRPr>
          </a:p>
        </p:txBody>
      </p:sp>
      <p:sp>
        <p:nvSpPr>
          <p:cNvPr id="2" name="Rectangle 1"/>
          <p:cNvSpPr/>
          <p:nvPr/>
        </p:nvSpPr>
        <p:spPr bwMode="auto">
          <a:xfrm>
            <a:off x="7845972" y="5265683"/>
            <a:ext cx="2606565" cy="7041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Start Learning</a:t>
            </a:r>
          </a:p>
        </p:txBody>
      </p:sp>
    </p:spTree>
    <p:extLst>
      <p:ext uri="{BB962C8B-B14F-4D97-AF65-F5344CB8AC3E}">
        <p14:creationId xmlns:p14="http://schemas.microsoft.com/office/powerpoint/2010/main" val="392383319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9516939"/>
      </p:ext>
    </p:extLst>
  </p:cSld>
  <p:clrMapOvr>
    <a:masterClrMapping/>
  </p:clrMapOvr>
  <p:transition>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Azure4ResearchTemplate</Template>
  <TotalTime>132</TotalTime>
  <Words>252</Words>
  <Application>Microsoft Office PowerPoint</Application>
  <PresentationFormat>Widescreen</PresentationFormat>
  <Paragraphs>38</Paragraphs>
  <Slides>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Segoe UI</vt:lpstr>
      <vt:lpstr>Segoe UI Light</vt:lpstr>
      <vt:lpstr>Segoe UI Semibold</vt:lpstr>
      <vt:lpstr>Wingdings</vt:lpstr>
      <vt:lpstr>1_MS1444_Windows Azure Template 16x9_r08a</vt:lpstr>
      <vt:lpstr>Welcome to Microsoft Azure for Research Training!</vt:lpstr>
      <vt:lpstr>Microsoft Azure for Research</vt:lpstr>
      <vt:lpstr>Azure Pass</vt:lpstr>
      <vt:lpstr>Course Agenda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Microsoft Azure for Research Training!</dc:title>
  <dc:creator>John Robbins</dc:creator>
  <cp:lastModifiedBy>Jeff Prosise</cp:lastModifiedBy>
  <cp:revision>48</cp:revision>
  <dcterms:created xsi:type="dcterms:W3CDTF">2015-09-13T18:55:09Z</dcterms:created>
  <dcterms:modified xsi:type="dcterms:W3CDTF">2017-04-11T12:46:30Z</dcterms:modified>
</cp:coreProperties>
</file>